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5786C-73ED-CD27-C0EB-F09DEB53CC9C}" name="Chiara Monaco" initials="CM" userId="S::c.monaco@sviluppochimica.it::e083784a-223a-44fe-b2cf-e0974974be8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ara Monaco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4" autoAdjust="0"/>
    <p:restoredTop sz="94660"/>
  </p:normalViewPr>
  <p:slideViewPr>
    <p:cSldViewPr>
      <p:cViewPr>
        <p:scale>
          <a:sx n="90" d="100"/>
          <a:sy n="90" d="100"/>
        </p:scale>
        <p:origin x="460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07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3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5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85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29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47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10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78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61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64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46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356D5-0767-4010-8D3C-BDD82600548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989E2-611E-44F0-9CF6-05A7DF8B4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35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federchimica/?originalSubdomain=it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hyperlink" Target="https://twitter.com/Federchimica" TargetMode="External"/><Relationship Id="rId2" Type="http://schemas.openxmlformats.org/officeDocument/2006/relationships/hyperlink" Target="http://85.18.34.85/WLGate.nsf/openLink?OpenAgent&amp;gotolink=https://federchimica.it/agenda/dettagli-evento/2023/03/30/default-calendar/10a-conferenza-chimica-sostenibi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8--ZoxiF-NvT1PqLAU3NmA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png"/><Relationship Id="rId10" Type="http://schemas.openxmlformats.org/officeDocument/2006/relationships/hyperlink" Target="https://www.instagram.com/federchimica/" TargetMode="External"/><Relationship Id="rId4" Type="http://schemas.openxmlformats.org/officeDocument/2006/relationships/hyperlink" Target="https://www.facebook.com/Federchimica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843" y="1484784"/>
            <a:ext cx="5475461" cy="5229199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294463" y="2610490"/>
            <a:ext cx="6552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10</a:t>
            </a:r>
            <a:r>
              <a:rPr lang="it-IT" sz="2800" b="1" baseline="300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</a:t>
            </a:r>
            <a:r>
              <a:rPr lang="it-IT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Conferenza Chimica Sostenibile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942722" y="3565465"/>
            <a:ext cx="7238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7816"/>
            <a:r>
              <a:rPr lang="it-IT" sz="2000" b="1" i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Safe and </a:t>
            </a:r>
            <a:r>
              <a:rPr lang="it-IT" sz="2000" b="1" i="1" dirty="0" err="1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Sustainable</a:t>
            </a:r>
            <a:r>
              <a:rPr lang="it-IT" sz="2000" b="1" i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by Design:</a:t>
            </a:r>
          </a:p>
          <a:p>
            <a:pPr algn="ctr" defTabSz="957816"/>
            <a:r>
              <a:rPr lang="it-IT" sz="2000" b="1" i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prossimi passi nel processo di innovazione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294463" y="5661248"/>
            <a:ext cx="65522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30 marzo 2023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c/o Auditorium Federchimica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Via Giovanni da Procida, 11 - Milano</a:t>
            </a:r>
          </a:p>
          <a:p>
            <a:pPr algn="ctr"/>
            <a:endParaRPr lang="it-IT" sz="14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28" y="332656"/>
            <a:ext cx="2206052" cy="467727"/>
          </a:xfrm>
          <a:prstGeom prst="rect">
            <a:avLst/>
          </a:prstGeom>
        </p:spPr>
      </p:pic>
      <p:pic>
        <p:nvPicPr>
          <p:cNvPr id="8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61248"/>
            <a:ext cx="1326283" cy="88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22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404664"/>
            <a:ext cx="4156647" cy="2828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>
              <a:spcBef>
                <a:spcPts val="600"/>
              </a:spcBef>
            </a:pPr>
            <a:r>
              <a:rPr lang="it-IT" sz="1200" b="1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LA CONFERENZA</a:t>
            </a:r>
            <a:endParaRPr lang="it-IT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just" defTabSz="1474012"/>
            <a:endParaRPr lang="it-IT" sz="900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lvl="0" algn="just" defTabSz="1474012"/>
            <a:r>
              <a:rPr lang="it-IT" sz="900" dirty="0">
                <a:latin typeface="Century Gothic" panose="020B0502020202020204" pitchFamily="34" charset="0"/>
                <a:ea typeface="MS Mincho"/>
                <a:cs typeface="CenturyGothic"/>
              </a:rPr>
              <a:t>La Conferenza nazionale sulla Chimica Sostenibile è un appuntamento annuale organizzato da Federchimica con lo scopo di discutere sulle molte questioni riguardanti questo tema. Quest'anno l’approfondimento sarà dedicato alla Raccomandazione della Commissione europea su «Safe and </a:t>
            </a:r>
            <a:r>
              <a:rPr lang="it-IT" sz="900" dirty="0" err="1">
                <a:latin typeface="Century Gothic" panose="020B0502020202020204" pitchFamily="34" charset="0"/>
                <a:ea typeface="MS Mincho"/>
                <a:cs typeface="CenturyGothic"/>
              </a:rPr>
              <a:t>Sustainable</a:t>
            </a:r>
            <a:r>
              <a:rPr lang="it-IT" sz="900" dirty="0">
                <a:latin typeface="Century Gothic" panose="020B0502020202020204" pitchFamily="34" charset="0"/>
                <a:ea typeface="MS Mincho"/>
                <a:cs typeface="CenturyGothic"/>
              </a:rPr>
              <a:t> by Design», e in particolare a come questa impatterà sulle fasi di innovazione. Saranno inoltre presentate collaborazioni come strumento per accrescere le proprie competenze.</a:t>
            </a:r>
          </a:p>
          <a:p>
            <a:pPr lvl="0" algn="just" defTabSz="1474012"/>
            <a:endParaRPr lang="it-IT" sz="900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lvl="0" algn="just" defTabSz="1474012"/>
            <a:r>
              <a:rPr lang="it-IT" sz="90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La Conferenza si svolgerà in presenza, presso l’Auditorium di Federchimica. </a:t>
            </a:r>
          </a:p>
          <a:p>
            <a:pPr lvl="0" algn="just" defTabSz="1474012"/>
            <a:endParaRPr lang="it-IT" sz="600" b="1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lvl="0" algn="just" defTabSz="1474012"/>
            <a:endParaRPr lang="it-IT" sz="600" b="1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lvl="0" algn="ctr" defTabSz="1474012"/>
            <a:r>
              <a:rPr lang="it-IT" sz="1000" u="sng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  <a:hlinkClick r:id="rId2"/>
              </a:rPr>
              <a:t>Registrazione online entro 28 marzo 2023</a:t>
            </a:r>
            <a:endParaRPr lang="it-IT" sz="800" u="sng" dirty="0">
              <a:latin typeface="Century Gothic" panose="020B0502020202020204" pitchFamily="34" charset="0"/>
            </a:endParaRPr>
          </a:p>
          <a:p>
            <a:pPr lvl="0" algn="ctr"/>
            <a:endParaRPr lang="it-IT" sz="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it-IT" sz="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361950" indent="-361950" algn="just" fontAlgn="t"/>
            <a:endParaRPr lang="it-IT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just" fontAlgn="t">
              <a:lnSpc>
                <a:spcPct val="120000"/>
              </a:lnSpc>
              <a:spcAft>
                <a:spcPts val="600"/>
              </a:spcAft>
            </a:pPr>
            <a:r>
              <a:rPr lang="it-IT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endParaRPr lang="it-IT" sz="900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65" y="72009"/>
            <a:ext cx="8712968" cy="260648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350975" y="5733256"/>
            <a:ext cx="2164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>
              <a:spcBef>
                <a:spcPts val="600"/>
              </a:spcBef>
              <a:spcAft>
                <a:spcPts val="600"/>
              </a:spcAft>
            </a:pPr>
            <a:r>
              <a:rPr lang="it-IT" sz="800" b="1" dirty="0">
                <a:solidFill>
                  <a:srgbClr val="000000"/>
                </a:solidFill>
                <a:latin typeface="Century Gothic"/>
                <a:ea typeface="Times New Roman"/>
                <a:cs typeface="Arial"/>
              </a:rPr>
              <a:t>Contatti</a:t>
            </a:r>
            <a:br>
              <a:rPr lang="it-IT" sz="800" b="1" dirty="0">
                <a:solidFill>
                  <a:srgbClr val="000000"/>
                </a:solidFill>
                <a:latin typeface="Century Gothic"/>
                <a:ea typeface="Times New Roman"/>
                <a:cs typeface="Arial"/>
              </a:rPr>
            </a:br>
            <a:r>
              <a:rPr lang="it-IT" sz="800" b="1" dirty="0">
                <a:solidFill>
                  <a:srgbClr val="000000"/>
                </a:solidFill>
                <a:latin typeface="Century Gothic"/>
                <a:ea typeface="Times New Roman"/>
                <a:cs typeface="Arial"/>
              </a:rPr>
              <a:t>Francesca Silvestri</a:t>
            </a:r>
            <a:br>
              <a:rPr lang="it-IT" sz="800" b="1" dirty="0">
                <a:solidFill>
                  <a:srgbClr val="000000"/>
                </a:solidFill>
                <a:latin typeface="Century Gothic"/>
                <a:ea typeface="Times New Roman"/>
                <a:cs typeface="Arial"/>
              </a:rPr>
            </a:br>
            <a:r>
              <a:rPr lang="it-IT" sz="800" b="1" dirty="0" err="1">
                <a:solidFill>
                  <a:srgbClr val="000000"/>
                </a:solidFill>
                <a:latin typeface="Century Gothic"/>
                <a:ea typeface="Times New Roman"/>
                <a:cs typeface="Arial"/>
              </a:rPr>
              <a:t>Tel</a:t>
            </a:r>
            <a:r>
              <a:rPr lang="it-IT" sz="800" b="1" dirty="0">
                <a:solidFill>
                  <a:srgbClr val="000000"/>
                </a:solidFill>
                <a:latin typeface="Century Gothic"/>
                <a:ea typeface="Times New Roman"/>
                <a:cs typeface="Arial"/>
              </a:rPr>
              <a:t>: 02 34565.262</a:t>
            </a:r>
            <a:br>
              <a:rPr lang="it-IT" sz="800" b="1" dirty="0">
                <a:solidFill>
                  <a:srgbClr val="000000"/>
                </a:solidFill>
                <a:latin typeface="Century Gothic"/>
                <a:ea typeface="Times New Roman"/>
                <a:cs typeface="Arial"/>
              </a:rPr>
            </a:br>
            <a:r>
              <a:rPr lang="it-IT" sz="800" b="1" dirty="0">
                <a:solidFill>
                  <a:srgbClr val="000000"/>
                </a:solidFill>
                <a:latin typeface="Century Gothic"/>
                <a:ea typeface="Times New Roman"/>
                <a:cs typeface="Arial"/>
              </a:rPr>
              <a:t>e-mail: f.silvestri@federchimica.it</a:t>
            </a:r>
            <a:endParaRPr lang="it-IT" sz="8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91178" y="6415444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@Federchimica</a:t>
            </a:r>
          </a:p>
        </p:txBody>
      </p:sp>
      <p:pic>
        <p:nvPicPr>
          <p:cNvPr id="18" name="Immagine 17">
            <a:hlinkClick r:id="rId4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1" t="11607" r="11844" b="10413"/>
          <a:stretch/>
        </p:blipFill>
        <p:spPr>
          <a:xfrm>
            <a:off x="1660058" y="6444529"/>
            <a:ext cx="212186" cy="215738"/>
          </a:xfrm>
          <a:prstGeom prst="rect">
            <a:avLst/>
          </a:prstGeom>
        </p:spPr>
      </p:pic>
      <p:pic>
        <p:nvPicPr>
          <p:cNvPr id="21" name="Immagine 20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83" y="6446179"/>
            <a:ext cx="212438" cy="212438"/>
          </a:xfrm>
          <a:prstGeom prst="rect">
            <a:avLst/>
          </a:prstGeom>
        </p:spPr>
      </p:pic>
      <p:pic>
        <p:nvPicPr>
          <p:cNvPr id="22" name="Immagine 21">
            <a:hlinkClick r:id="rId8"/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" b="1437"/>
          <a:stretch/>
        </p:blipFill>
        <p:spPr>
          <a:xfrm>
            <a:off x="2197961" y="6440086"/>
            <a:ext cx="229168" cy="224624"/>
          </a:xfrm>
          <a:prstGeom prst="rect">
            <a:avLst/>
          </a:prstGeom>
        </p:spPr>
      </p:pic>
      <p:pic>
        <p:nvPicPr>
          <p:cNvPr id="23" name="Picture 2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444386"/>
            <a:ext cx="216024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4720902" y="404664"/>
            <a:ext cx="4203831" cy="6301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PROGRAMMA</a:t>
            </a:r>
          </a:p>
          <a:p>
            <a:pPr fontAlgn="t"/>
            <a:endParaRPr lang="it-IT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355600" lvl="0" indent="-355600" algn="just" fontAlgn="t"/>
            <a:r>
              <a:rPr lang="it-IT" sz="85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09.15	</a:t>
            </a:r>
            <a:r>
              <a:rPr lang="it-IT" sz="850" i="1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Registrazione </a:t>
            </a:r>
            <a:r>
              <a:rPr lang="it-IT" sz="850" i="1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dei partecipanti</a:t>
            </a:r>
          </a:p>
          <a:p>
            <a:pPr marL="355600" lvl="0" indent="-355600" algn="just" fontAlgn="t"/>
            <a:endParaRPr lang="it-IT" sz="850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marL="355600" lvl="0" indent="-355600" algn="just" fontAlgn="t"/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09.45	</a:t>
            </a:r>
            <a:r>
              <a:rPr lang="it-IT" sz="85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Alessandro Sidoli,</a:t>
            </a:r>
            <a:r>
              <a:rPr lang="it-IT" sz="850" b="1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 </a:t>
            </a:r>
            <a:r>
              <a:rPr lang="it-IT" sz="850" dirty="0" err="1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Axxam</a:t>
            </a:r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 S.p.A.</a:t>
            </a:r>
          </a:p>
          <a:p>
            <a:pPr marL="355600" lvl="0" indent="-355600" fontAlgn="t"/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	</a:t>
            </a:r>
            <a:r>
              <a:rPr lang="it-IT" sz="850" i="1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Apertura dei lavori</a:t>
            </a:r>
          </a:p>
          <a:p>
            <a:pPr marL="355600" lvl="0" indent="-355600" fontAlgn="t"/>
            <a:endParaRPr lang="it-IT" sz="850" i="1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marL="355600" lvl="0" indent="-355600" fontAlgn="t"/>
            <a:r>
              <a:rPr lang="it-IT" sz="850" b="1" i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 Approfondimento tematico: Safe and </a:t>
            </a:r>
            <a:r>
              <a:rPr lang="it-IT" sz="850" b="1" i="1" dirty="0" err="1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Sustainable</a:t>
            </a:r>
            <a:r>
              <a:rPr lang="it-IT" sz="850" b="1" i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 by Design</a:t>
            </a:r>
          </a:p>
          <a:p>
            <a:pPr marL="358775" indent="-358775" algn="just" defTabSz="361950" fontAlgn="t"/>
            <a:endParaRPr lang="it-IT" sz="850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marL="358775" indent="-358775" algn="just" defTabSz="361950" fontAlgn="t"/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10.00</a:t>
            </a:r>
            <a:r>
              <a:rPr lang="it-IT" sz="850" i="1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	</a:t>
            </a:r>
            <a:r>
              <a:rPr lang="it-IT" sz="850" b="1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Eva-Kathrin </a:t>
            </a:r>
            <a:r>
              <a:rPr lang="it-IT" sz="850" b="1" dirty="0" err="1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Schillinger</a:t>
            </a:r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, </a:t>
            </a:r>
            <a:r>
              <a:rPr lang="it-IT" sz="850" dirty="0" err="1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Cefic</a:t>
            </a:r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 </a:t>
            </a:r>
          </a:p>
          <a:p>
            <a:pPr marL="358775" indent="-6350" algn="just" defTabSz="361950" fontAlgn="t"/>
            <a:r>
              <a:rPr lang="it-IT" sz="850" i="1" dirty="0">
                <a:latin typeface="Century Gothic" panose="020B0502020202020204" pitchFamily="34" charset="0"/>
                <a:ea typeface="MS Mincho"/>
                <a:cs typeface="CenturyGothic"/>
              </a:rPr>
              <a:t>Safe and </a:t>
            </a:r>
            <a:r>
              <a:rPr lang="it-IT" sz="850" i="1" dirty="0" err="1">
                <a:latin typeface="Century Gothic" panose="020B0502020202020204" pitchFamily="34" charset="0"/>
                <a:ea typeface="MS Mincho"/>
                <a:cs typeface="CenturyGothic"/>
              </a:rPr>
              <a:t>Sustainable</a:t>
            </a:r>
            <a:r>
              <a:rPr lang="it-IT" sz="850" i="1" dirty="0">
                <a:latin typeface="Century Gothic" panose="020B0502020202020204" pitchFamily="34" charset="0"/>
                <a:ea typeface="MS Mincho"/>
                <a:cs typeface="CenturyGothic"/>
              </a:rPr>
              <a:t> by Design in Europe and the IRISS Project</a:t>
            </a:r>
          </a:p>
          <a:p>
            <a:pPr marL="355600" indent="3175" algn="just" defTabSz="361950" fontAlgn="t"/>
            <a:endParaRPr lang="it-IT" sz="850" i="1" dirty="0">
              <a:solidFill>
                <a:srgbClr val="FF0000"/>
              </a:solidFill>
              <a:latin typeface="Century Gothic" panose="020B0502020202020204" pitchFamily="34" charset="0"/>
              <a:ea typeface="MS Mincho"/>
            </a:endParaRPr>
          </a:p>
          <a:p>
            <a:pPr algn="just" defTabSz="179388" fontAlgn="t"/>
            <a:r>
              <a:rPr lang="it-IT" sz="850" i="1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</a:rPr>
              <a:t>10.30 Q&amp;A</a:t>
            </a:r>
          </a:p>
          <a:p>
            <a:pPr marL="355600" indent="-355600" algn="just" defTabSz="361950" fontAlgn="t"/>
            <a:endParaRPr lang="it-IT" sz="850" b="1" i="1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algn="just" defTabSz="361950" fontAlgn="t"/>
            <a:r>
              <a:rPr lang="it-IT" sz="850" b="1" i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La collaborazione come strumento per  l’innovazione  e  lo sviluppo sostenibile</a:t>
            </a:r>
          </a:p>
          <a:p>
            <a:pPr marL="355600" indent="-355600" algn="just" defTabSz="361950" fontAlgn="t"/>
            <a:endParaRPr lang="it-IT" sz="850" b="1" i="1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marL="355600" indent="-355600" algn="just" defTabSz="361950" fontAlgn="t"/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10.40</a:t>
            </a:r>
            <a:r>
              <a:rPr lang="it-IT" sz="850" b="1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	Dania Della Giovanna</a:t>
            </a:r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, Federchimica</a:t>
            </a:r>
          </a:p>
          <a:p>
            <a:pPr marL="355600" lvl="0" indent="-355600" algn="just" fontAlgn="t"/>
            <a:r>
              <a:rPr lang="it-IT" sz="850" i="1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	L'Annuario sulla Ricerca per la Chimica Sostenibile: una piattaforma per favorire la collaborazione pubblico-privato</a:t>
            </a:r>
          </a:p>
          <a:p>
            <a:pPr marL="355600" lvl="0" indent="-355600" algn="just" fontAlgn="t"/>
            <a:endParaRPr lang="it-IT" sz="850" i="1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marL="361950" indent="-361950" algn="just" defTabSz="361950" fontAlgn="t"/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11.00 	</a:t>
            </a:r>
            <a:r>
              <a:rPr lang="it-IT" sz="850" b="1" dirty="0">
                <a:solidFill>
                  <a:prstClr val="black"/>
                </a:solidFill>
                <a:latin typeface="Century Gothic" panose="020B0502020202020204" pitchFamily="34" charset="0"/>
              </a:rPr>
              <a:t>Pietro Allegrini, </a:t>
            </a:r>
            <a:r>
              <a:rPr lang="it-IT" sz="85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Indena</a:t>
            </a:r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 S.p.A. – </a:t>
            </a:r>
            <a:r>
              <a:rPr lang="it-IT" sz="850" b="1" dirty="0">
                <a:solidFill>
                  <a:prstClr val="black"/>
                </a:solidFill>
                <a:latin typeface="Century Gothic" panose="020B0502020202020204" pitchFamily="34" charset="0"/>
              </a:rPr>
              <a:t>Luca Senaldi, </a:t>
            </a:r>
            <a:r>
              <a:rPr lang="it-IT" sz="85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Indena</a:t>
            </a:r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 S.p.A.</a:t>
            </a:r>
          </a:p>
          <a:p>
            <a:pPr marL="361950" algn="just" defTabSz="361950" fontAlgn="t"/>
            <a:r>
              <a:rPr lang="it-IT" sz="850" i="1" dirty="0">
                <a:solidFill>
                  <a:prstClr val="black"/>
                </a:solidFill>
                <a:latin typeface="Century Gothic" panose="020B0502020202020204" pitchFamily="34" charset="0"/>
              </a:rPr>
              <a:t>Industria e Accademia: diverse, ma complementari per le sfide del futuro. L’esperienza di </a:t>
            </a:r>
            <a:r>
              <a:rPr lang="it-IT" sz="850" i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Indena</a:t>
            </a:r>
            <a:endParaRPr lang="it-IT" sz="850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361950" algn="just" defTabSz="361950" fontAlgn="t"/>
            <a:endParaRPr lang="it-IT" sz="850" dirty="0">
              <a:latin typeface="Century Gothic" panose="020B0502020202020204" pitchFamily="34" charset="0"/>
            </a:endParaRPr>
          </a:p>
          <a:p>
            <a:pPr marL="361950" indent="-361950" algn="just" defTabSz="361950" fontAlgn="t"/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11.20	</a:t>
            </a:r>
            <a:r>
              <a:rPr lang="it-IT" sz="850" b="1" dirty="0">
                <a:solidFill>
                  <a:prstClr val="black"/>
                </a:solidFill>
                <a:latin typeface="Century Gothic" panose="020B0502020202020204" pitchFamily="34" charset="0"/>
              </a:rPr>
              <a:t>Lucia D’Accolti</a:t>
            </a:r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, Università degli Studi di Bari - </a:t>
            </a:r>
            <a:r>
              <a:rPr lang="it-IT" sz="850" b="1" dirty="0">
                <a:effectLst/>
                <a:latin typeface="Century Gothic" panose="020B0502020202020204" pitchFamily="34" charset="0"/>
              </a:rPr>
              <a:t>Nella Rossini</a:t>
            </a:r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,</a:t>
            </a:r>
            <a:r>
              <a:rPr lang="it-IT" sz="85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it-IT" sz="85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Plasmapps</a:t>
            </a:r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 S.r.l.</a:t>
            </a:r>
          </a:p>
          <a:p>
            <a:pPr marL="361950" indent="-6350" algn="just" defTabSz="361950" fontAlgn="t"/>
            <a:r>
              <a:rPr lang="it-IT" sz="850" i="1" dirty="0">
                <a:solidFill>
                  <a:prstClr val="black"/>
                </a:solidFill>
                <a:latin typeface="Century Gothic" panose="020B0502020202020204" pitchFamily="34" charset="0"/>
              </a:rPr>
              <a:t>Materiali del futuro e la tecnologia dei plasmi: una scelta green</a:t>
            </a:r>
          </a:p>
          <a:p>
            <a:pPr marL="361950" indent="-6350" algn="just" defTabSz="361950" fontAlgn="t"/>
            <a:endParaRPr lang="it-IT" sz="85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361950" indent="-361950" algn="just" defTabSz="361950" fontAlgn="t"/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11.40 	</a:t>
            </a:r>
            <a:r>
              <a:rPr lang="it-IT" sz="850" b="1" dirty="0">
                <a:solidFill>
                  <a:prstClr val="black"/>
                </a:solidFill>
                <a:latin typeface="Century Gothic" panose="020B0502020202020204" pitchFamily="34" charset="0"/>
              </a:rPr>
              <a:t>Barbara Di Credico, </a:t>
            </a:r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Università degli Studi Milano - Bicocca- </a:t>
            </a:r>
            <a:r>
              <a:rPr lang="it-IT" sz="850" b="1" dirty="0">
                <a:solidFill>
                  <a:prstClr val="black"/>
                </a:solidFill>
                <a:latin typeface="Century Gothic" panose="020B0502020202020204" pitchFamily="34" charset="0"/>
              </a:rPr>
              <a:t>Luca Giannini, </a:t>
            </a:r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Pirelli S.p.A.</a:t>
            </a:r>
          </a:p>
          <a:p>
            <a:pPr marL="361950" indent="-6350" algn="just" defTabSz="361950" fontAlgn="t"/>
            <a:r>
              <a:rPr lang="it-IT" sz="850" i="1" dirty="0">
                <a:solidFill>
                  <a:prstClr val="black"/>
                </a:solidFill>
                <a:latin typeface="Century Gothic" panose="020B0502020202020204" pitchFamily="34" charset="0"/>
              </a:rPr>
              <a:t>CORIMAV: esempio di Open Innovation sui materiali avanzati a basso impatto ambientale</a:t>
            </a:r>
          </a:p>
          <a:p>
            <a:pPr marL="361950" indent="-6350" algn="just" defTabSz="361950" fontAlgn="t"/>
            <a:endParaRPr lang="it-IT" sz="85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361950" lvl="0" indent="-361950" algn="just" defTabSz="361950" fontAlgn="t"/>
            <a:r>
              <a:rPr lang="it-IT" sz="850" dirty="0">
                <a:latin typeface="Century Gothic" panose="020B0502020202020204" pitchFamily="34" charset="0"/>
              </a:rPr>
              <a:t>12.00	</a:t>
            </a:r>
            <a:r>
              <a:rPr lang="it-IT" sz="850" b="1" dirty="0">
                <a:latin typeface="Century Gothic" panose="020B0502020202020204" pitchFamily="34" charset="0"/>
              </a:rPr>
              <a:t>Fabio Cella</a:t>
            </a:r>
            <a:r>
              <a:rPr lang="it-IT" sz="850" dirty="0">
                <a:latin typeface="Century Gothic" panose="020B0502020202020204" pitchFamily="34" charset="0"/>
              </a:rPr>
              <a:t>, Agrosistemi S.r.l. - </a:t>
            </a:r>
            <a:r>
              <a:rPr lang="it-IT" sz="850" b="1" dirty="0">
                <a:latin typeface="Century Gothic" panose="020B0502020202020204" pitchFamily="34" charset="0"/>
              </a:rPr>
              <a:t>Pier Paolo Piccari Ricci, </a:t>
            </a:r>
            <a:r>
              <a:rPr lang="it-IT" sz="850" dirty="0" err="1">
                <a:latin typeface="Century Gothic" panose="020B0502020202020204" pitchFamily="34" charset="0"/>
              </a:rPr>
              <a:t>Herambiente</a:t>
            </a:r>
            <a:r>
              <a:rPr lang="it-IT" sz="850" dirty="0">
                <a:latin typeface="Century Gothic" panose="020B0502020202020204" pitchFamily="34" charset="0"/>
              </a:rPr>
              <a:t> S.p.A</a:t>
            </a:r>
          </a:p>
          <a:p>
            <a:pPr marL="361950" lvl="0" algn="just" defTabSz="361950" fontAlgn="t"/>
            <a:r>
              <a:rPr lang="it-IT" sz="850" i="1" dirty="0">
                <a:latin typeface="Century Gothic" panose="020B0502020202020204" pitchFamily="34" charset="0"/>
              </a:rPr>
              <a:t>Il progetto Sostanza Organica nel suolo di </a:t>
            </a:r>
            <a:r>
              <a:rPr lang="it-IT" sz="850" i="1" dirty="0" err="1">
                <a:latin typeface="Century Gothic" panose="020B0502020202020204" pitchFamily="34" charset="0"/>
              </a:rPr>
              <a:t>Herambiente</a:t>
            </a:r>
            <a:r>
              <a:rPr lang="it-IT" sz="850" i="1" dirty="0">
                <a:latin typeface="Century Gothic" panose="020B0502020202020204" pitchFamily="34" charset="0"/>
              </a:rPr>
              <a:t> S.p.A.: l’esperienza di partnership con Agrosistemi S.r.l.</a:t>
            </a:r>
          </a:p>
          <a:p>
            <a:pPr marL="361950" lvl="0" algn="just" defTabSz="361950" fontAlgn="t"/>
            <a:endParaRPr lang="it-IT" sz="850" dirty="0">
              <a:latin typeface="Century Gothic" panose="020B0502020202020204" pitchFamily="34" charset="0"/>
            </a:endParaRPr>
          </a:p>
          <a:p>
            <a:pPr marL="355600" lvl="0" indent="-355600" algn="just" defTabSz="361950" fontAlgn="t"/>
            <a:r>
              <a:rPr lang="it-IT" sz="850" dirty="0">
                <a:latin typeface="Century Gothic" panose="020B0502020202020204" pitchFamily="34" charset="0"/>
              </a:rPr>
              <a:t>12.20	</a:t>
            </a:r>
            <a:r>
              <a:rPr lang="it-IT" sz="850" b="1" dirty="0">
                <a:latin typeface="Century Gothic" panose="020B0502020202020204" pitchFamily="34" charset="0"/>
              </a:rPr>
              <a:t>Alessandro Marson, </a:t>
            </a:r>
            <a:r>
              <a:rPr lang="it-IT" sz="850" dirty="0">
                <a:latin typeface="Century Gothic" panose="020B0502020202020204" pitchFamily="34" charset="0"/>
              </a:rPr>
              <a:t>Università degli Studi di Padova -</a:t>
            </a:r>
            <a:r>
              <a:rPr lang="it-IT" sz="850" b="1" dirty="0">
                <a:latin typeface="Century Gothic" panose="020B0502020202020204" pitchFamily="34" charset="0"/>
              </a:rPr>
              <a:t> Matteo Superchi, </a:t>
            </a:r>
            <a:r>
              <a:rPr lang="it-IT" sz="850" dirty="0" err="1">
                <a:latin typeface="Century Gothic" panose="020B0502020202020204" pitchFamily="34" charset="0"/>
              </a:rPr>
              <a:t>Spinlife</a:t>
            </a:r>
            <a:r>
              <a:rPr lang="it-IT" sz="850" dirty="0">
                <a:latin typeface="Century Gothic" panose="020B0502020202020204" pitchFamily="34" charset="0"/>
              </a:rPr>
              <a:t> S.r.l. -</a:t>
            </a:r>
            <a:r>
              <a:rPr lang="it-IT" sz="850" b="1" dirty="0">
                <a:latin typeface="Century Gothic" panose="020B0502020202020204" pitchFamily="34" charset="0"/>
              </a:rPr>
              <a:t> Federica Naso</a:t>
            </a:r>
            <a:r>
              <a:rPr lang="it-IT" sz="850" dirty="0">
                <a:latin typeface="Century Gothic" panose="020B0502020202020204" pitchFamily="34" charset="0"/>
              </a:rPr>
              <a:t>, </a:t>
            </a:r>
            <a:r>
              <a:rPr lang="it-IT" sz="850" dirty="0" err="1">
                <a:latin typeface="Century Gothic" panose="020B0502020202020204" pitchFamily="34" charset="0"/>
              </a:rPr>
              <a:t>Cosmosol</a:t>
            </a:r>
            <a:r>
              <a:rPr lang="it-IT" sz="850" dirty="0">
                <a:latin typeface="Century Gothic" panose="020B0502020202020204" pitchFamily="34" charset="0"/>
              </a:rPr>
              <a:t> S.r.l.</a:t>
            </a:r>
          </a:p>
          <a:p>
            <a:pPr marL="361950" lvl="0" algn="just" defTabSz="361950" fontAlgn="t"/>
            <a:r>
              <a:rPr lang="it-IT" sz="850" i="1" dirty="0">
                <a:latin typeface="Century Gothic" panose="020B0502020202020204" pitchFamily="34" charset="0"/>
              </a:rPr>
              <a:t>L'analisi del ciclo di vita per l'ecodesign nel settore cosmetico</a:t>
            </a:r>
          </a:p>
          <a:p>
            <a:pPr marL="361950" lvl="0" algn="just" defTabSz="361950" fontAlgn="t"/>
            <a:endParaRPr lang="it-IT" sz="850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marL="361950" lvl="0" indent="-361950" algn="just" defTabSz="361950" fontAlgn="t"/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12.40 </a:t>
            </a:r>
            <a:r>
              <a:rPr lang="it-IT" sz="850" dirty="0">
                <a:solidFill>
                  <a:prstClr val="black"/>
                </a:solidFill>
                <a:latin typeface="Century Gothic" panose="020B0502020202020204" pitchFamily="34" charset="0"/>
              </a:rPr>
              <a:t>	Q&amp;A </a:t>
            </a:r>
          </a:p>
          <a:p>
            <a:pPr marL="361950" lvl="0" indent="-361950" algn="just" defTabSz="361950" fontAlgn="t"/>
            <a:endParaRPr lang="it-IT" sz="85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355600" indent="-355600" algn="just" fontAlgn="t"/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13.00	</a:t>
            </a:r>
            <a:r>
              <a:rPr lang="it-IT" sz="85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Alessandro Sidoli</a:t>
            </a:r>
            <a:endParaRPr lang="it-IT" sz="850" dirty="0">
              <a:solidFill>
                <a:srgbClr val="000000"/>
              </a:solidFill>
              <a:latin typeface="Century Gothic" panose="020B0502020202020204" pitchFamily="34" charset="0"/>
              <a:ea typeface="MS Mincho"/>
              <a:cs typeface="CenturyGothic"/>
            </a:endParaRPr>
          </a:p>
          <a:p>
            <a:pPr marL="355600" lvl="0" indent="-355600" fontAlgn="t"/>
            <a:r>
              <a:rPr lang="it-IT" sz="850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	</a:t>
            </a:r>
            <a:r>
              <a:rPr lang="it-IT" sz="850" i="1" dirty="0">
                <a:solidFill>
                  <a:srgbClr val="000000"/>
                </a:solidFill>
                <a:latin typeface="Century Gothic" panose="020B0502020202020204" pitchFamily="34" charset="0"/>
                <a:ea typeface="MS Mincho"/>
                <a:cs typeface="CenturyGothic"/>
              </a:rPr>
              <a:t>Chiusura dei lavori</a:t>
            </a:r>
          </a:p>
        </p:txBody>
      </p:sp>
      <p:pic>
        <p:nvPicPr>
          <p:cNvPr id="3" name="Immagine 2">
            <a:hlinkClick r:id="rId12"/>
            <a:extLst>
              <a:ext uri="{FF2B5EF4-FFF2-40B4-BE49-F238E27FC236}">
                <a16:creationId xmlns:a16="http://schemas.microsoft.com/office/drawing/2014/main" id="{010FF7BC-7945-E5CA-0D4E-8A6535D7CCC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292" y="6452316"/>
            <a:ext cx="204128" cy="20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20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4566</TotalTime>
  <Words>437</Words>
  <Application>Microsoft Office PowerPoint</Application>
  <PresentationFormat>Presentazione su schermo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Cremonesi Cremonesi</dc:creator>
  <cp:lastModifiedBy>Chiara Monaco</cp:lastModifiedBy>
  <cp:revision>416</cp:revision>
  <cp:lastPrinted>2019-10-13T07:04:25Z</cp:lastPrinted>
  <dcterms:created xsi:type="dcterms:W3CDTF">2018-10-03T13:16:12Z</dcterms:created>
  <dcterms:modified xsi:type="dcterms:W3CDTF">2023-03-22T10:52:58Z</dcterms:modified>
</cp:coreProperties>
</file>